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Lst>
  <p:sldSz cx="14630400" cy="8229600"/>
  <p:notesSz cx="8229600" cy="14630400"/>
  <p:embeddedFontLst>
    <p:embeddedFont>
      <p:font typeface="Gelasio Semi Bold" pitchFamily="34" charset="0"/>
      <p:regular r:id="rId17"/>
    </p:embeddedFont>
    <p:embeddedFont>
      <p:font typeface="Gelasio Semi Bold" pitchFamily="34" charset="-122"/>
      <p:regular r:id="rId18"/>
    </p:embeddedFont>
    <p:embeddedFont>
      <p:font typeface="Gelasio Semi Bold" pitchFamily="34" charset="-120"/>
      <p:regular r:id="rId19"/>
    </p:embeddedFont>
    <p:embeddedFont>
      <p:font typeface="Gelasio" pitchFamily="34" charset="0"/>
      <p:bold r:id="rId20"/>
    </p:embeddedFont>
    <p:embeddedFont>
      <p:font typeface="Gelasio" pitchFamily="34" charset="-122"/>
      <p:bold r:id="rId21"/>
    </p:embeddedFont>
    <p:embeddedFont>
      <p:font typeface="Gelasio" pitchFamily="34" charset="-120"/>
      <p:bold r:id="rId22"/>
    </p:embeddedFont>
    <p:embeddedFont>
      <p:font typeface="Calibri" panose="020F0502020204030204" charset="0"/>
      <p:regular r:id="rId23"/>
      <p:bold r:id="rId24"/>
      <p:italic r:id="rId25"/>
      <p:boldItalic r:id="rId2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10.fntdata"/><Relationship Id="rId25" Type="http://schemas.openxmlformats.org/officeDocument/2006/relationships/font" Target="fonts/font9.fntdata"/><Relationship Id="rId24" Type="http://schemas.openxmlformats.org/officeDocument/2006/relationships/font" Target="fonts/font8.fntdata"/><Relationship Id="rId23" Type="http://schemas.openxmlformats.org/officeDocument/2006/relationships/font" Target="fonts/font7.fntdata"/><Relationship Id="rId22" Type="http://schemas.openxmlformats.org/officeDocument/2006/relationships/font" Target="fonts/font6.fntdata"/><Relationship Id="rId21" Type="http://schemas.openxmlformats.org/officeDocument/2006/relationships/font" Target="fonts/font5.fntdata"/><Relationship Id="rId20" Type="http://schemas.openxmlformats.org/officeDocument/2006/relationships/font" Target="fonts/font4.fntdata"/><Relationship Id="rId2" Type="http://schemas.openxmlformats.org/officeDocument/2006/relationships/theme" Target="theme/theme1.xml"/><Relationship Id="rId19" Type="http://schemas.openxmlformats.org/officeDocument/2006/relationships/font" Target="fonts/font3.fntdata"/><Relationship Id="rId18" Type="http://schemas.openxmlformats.org/officeDocument/2006/relationships/font" Target="fonts/font2.fntdata"/><Relationship Id="rId17" Type="http://schemas.openxmlformats.org/officeDocument/2006/relationships/font" Target="fonts/font1.fntdata"/><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p:spPr>
        <p:txBody>
          <a:bodyPr wrap="squar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Advanced Personal Finance Tracking System: </a:t>
            </a:r>
            <a:endParaRPr lang="en-US" sz="3900" dirty="0"/>
          </a:p>
        </p:txBody>
      </p:sp>
      <p:sp>
        <p:nvSpPr>
          <p:cNvPr id="4" name="Text 1"/>
          <p:cNvSpPr/>
          <p:nvPr/>
        </p:nvSpPr>
        <p:spPr>
          <a:xfrm>
            <a:off x="793790" y="4566166"/>
            <a:ext cx="7556421"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An innovative, scalable platform designed to empower users with seamless, real-time financial insights.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909173"/>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Thank You!</a:t>
            </a:r>
            <a:endParaRPr lang="en-US" sz="3900" dirty="0"/>
          </a:p>
        </p:txBody>
      </p:sp>
      <p:sp>
        <p:nvSpPr>
          <p:cNvPr id="4" name="Text 1"/>
          <p:cNvSpPr/>
          <p:nvPr/>
        </p:nvSpPr>
        <p:spPr>
          <a:xfrm>
            <a:off x="6280190" y="3826907"/>
            <a:ext cx="7556421"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We appreciate your time and attention. We are excited about the future of personal finance management and believe our system will make a significant impact on users' financial well-being.</a:t>
            </a:r>
            <a:endParaRPr lang="en-US" sz="1550" dirty="0"/>
          </a:p>
        </p:txBody>
      </p:sp>
      <p:sp>
        <p:nvSpPr>
          <p:cNvPr id="5" name="Text 2"/>
          <p:cNvSpPr/>
          <p:nvPr/>
        </p:nvSpPr>
        <p:spPr>
          <a:xfrm>
            <a:off x="6280190" y="5002768"/>
            <a:ext cx="7556421" cy="317540"/>
          </a:xfrm>
          <a:prstGeom prst="rect">
            <a:avLst/>
          </a:prstGeom>
          <a:noFill/>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78700"/>
            <a:ext cx="11049714"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Our Narrative: Empowering Financial Clarity</a:t>
            </a:r>
            <a:endParaRPr lang="en-US" sz="3900" dirty="0"/>
          </a:p>
        </p:txBody>
      </p:sp>
      <p:sp>
        <p:nvSpPr>
          <p:cNvPr id="3" name="Text 1"/>
          <p:cNvSpPr/>
          <p:nvPr/>
        </p:nvSpPr>
        <p:spPr>
          <a:xfrm>
            <a:off x="793790" y="2995612"/>
            <a:ext cx="13042821"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In today's fast-paced world, managing personal finances can be overwhelming. Our system aims to simplify this, offering a comprehensive, real-time solution for tracking, analysing, and optimising financial health. This presentation outlines the cutting-edge technologies that power our platform, ensuring security, scalability, and an exceptional user experience.</a:t>
            </a:r>
            <a:endParaRPr lang="en-US" sz="1550" dirty="0"/>
          </a:p>
        </p:txBody>
      </p:sp>
      <p:sp>
        <p:nvSpPr>
          <p:cNvPr id="4" name="Shape 2"/>
          <p:cNvSpPr/>
          <p:nvPr/>
        </p:nvSpPr>
        <p:spPr>
          <a:xfrm>
            <a:off x="793790" y="4469130"/>
            <a:ext cx="4215289" cy="1781651"/>
          </a:xfrm>
          <a:prstGeom prst="roundRect">
            <a:avLst>
              <a:gd name="adj" fmla="val 6159"/>
            </a:avLst>
          </a:prstGeom>
          <a:solidFill>
            <a:srgbClr val="F9F6F0"/>
          </a:solidFill>
        </p:spPr>
      </p:sp>
      <p:sp>
        <p:nvSpPr>
          <p:cNvPr id="5" name="Shape 3"/>
          <p:cNvSpPr/>
          <p:nvPr/>
        </p:nvSpPr>
        <p:spPr>
          <a:xfrm>
            <a:off x="793790" y="4446270"/>
            <a:ext cx="4215289" cy="91440"/>
          </a:xfrm>
          <a:prstGeom prst="roundRect">
            <a:avLst>
              <a:gd name="adj" fmla="val 32558"/>
            </a:avLst>
          </a:prstGeom>
          <a:solidFill>
            <a:srgbClr val="D3C5B6"/>
          </a:solidFill>
        </p:spPr>
      </p:sp>
      <p:sp>
        <p:nvSpPr>
          <p:cNvPr id="6" name="Shape 4"/>
          <p:cNvSpPr/>
          <p:nvPr/>
        </p:nvSpPr>
        <p:spPr>
          <a:xfrm>
            <a:off x="2603778" y="4171474"/>
            <a:ext cx="595313" cy="595313"/>
          </a:xfrm>
          <a:prstGeom prst="roundRect">
            <a:avLst>
              <a:gd name="adj" fmla="val 153600"/>
            </a:avLst>
          </a:prstGeom>
          <a:solidFill>
            <a:srgbClr val="D3C5B6"/>
          </a:solidFill>
        </p:spPr>
      </p:sp>
      <p:pic>
        <p:nvPicPr>
          <p:cNvPr id="7" name="Image 0" descr="preencoded.png"/>
          <p:cNvPicPr>
            <a:picLocks noChangeAspect="1"/>
          </p:cNvPicPr>
          <p:nvPr/>
        </p:nvPicPr>
        <p:blipFill>
          <a:blip r:embed="rId1"/>
          <a:stretch>
            <a:fillRect/>
          </a:stretch>
        </p:blipFill>
        <p:spPr>
          <a:xfrm>
            <a:off x="2782372" y="4320302"/>
            <a:ext cx="238125" cy="297656"/>
          </a:xfrm>
          <a:prstGeom prst="rect">
            <a:avLst/>
          </a:prstGeom>
        </p:spPr>
      </p:pic>
      <p:sp>
        <p:nvSpPr>
          <p:cNvPr id="8" name="Text 5"/>
          <p:cNvSpPr/>
          <p:nvPr/>
        </p:nvSpPr>
        <p:spPr>
          <a:xfrm>
            <a:off x="1015008" y="496526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Real-time Insights</a:t>
            </a:r>
            <a:endParaRPr lang="en-US" sz="1950" dirty="0"/>
          </a:p>
        </p:txBody>
      </p:sp>
      <p:sp>
        <p:nvSpPr>
          <p:cNvPr id="9" name="Text 6"/>
          <p:cNvSpPr/>
          <p:nvPr/>
        </p:nvSpPr>
        <p:spPr>
          <a:xfrm>
            <a:off x="1015008" y="5394484"/>
            <a:ext cx="3772853"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Gain immediate clarity on spending and savings.</a:t>
            </a:r>
            <a:endParaRPr lang="en-US" sz="1550" dirty="0"/>
          </a:p>
        </p:txBody>
      </p:sp>
      <p:sp>
        <p:nvSpPr>
          <p:cNvPr id="10" name="Shape 7"/>
          <p:cNvSpPr/>
          <p:nvPr/>
        </p:nvSpPr>
        <p:spPr>
          <a:xfrm>
            <a:off x="5207437" y="4469130"/>
            <a:ext cx="4215408" cy="1781651"/>
          </a:xfrm>
          <a:prstGeom prst="roundRect">
            <a:avLst>
              <a:gd name="adj" fmla="val 6159"/>
            </a:avLst>
          </a:prstGeom>
          <a:solidFill>
            <a:srgbClr val="F9F6F0"/>
          </a:solidFill>
        </p:spPr>
      </p:sp>
      <p:sp>
        <p:nvSpPr>
          <p:cNvPr id="11" name="Shape 8"/>
          <p:cNvSpPr/>
          <p:nvPr/>
        </p:nvSpPr>
        <p:spPr>
          <a:xfrm>
            <a:off x="5207437" y="4446270"/>
            <a:ext cx="4215408" cy="91440"/>
          </a:xfrm>
          <a:prstGeom prst="roundRect">
            <a:avLst>
              <a:gd name="adj" fmla="val 32558"/>
            </a:avLst>
          </a:prstGeom>
          <a:solidFill>
            <a:srgbClr val="D3C5B6"/>
          </a:solidFill>
        </p:spPr>
      </p:sp>
      <p:sp>
        <p:nvSpPr>
          <p:cNvPr id="12" name="Shape 9"/>
          <p:cNvSpPr/>
          <p:nvPr/>
        </p:nvSpPr>
        <p:spPr>
          <a:xfrm>
            <a:off x="7017425" y="4171474"/>
            <a:ext cx="595313" cy="595313"/>
          </a:xfrm>
          <a:prstGeom prst="roundRect">
            <a:avLst>
              <a:gd name="adj" fmla="val 153600"/>
            </a:avLst>
          </a:prstGeom>
          <a:solidFill>
            <a:srgbClr val="D3C5B6"/>
          </a:solidFill>
        </p:spPr>
      </p:sp>
      <p:pic>
        <p:nvPicPr>
          <p:cNvPr id="13" name="Image 1" descr="preencoded.png"/>
          <p:cNvPicPr>
            <a:picLocks noChangeAspect="1"/>
          </p:cNvPicPr>
          <p:nvPr/>
        </p:nvPicPr>
        <p:blipFill>
          <a:blip r:embed="rId2"/>
          <a:stretch>
            <a:fillRect/>
          </a:stretch>
        </p:blipFill>
        <p:spPr>
          <a:xfrm>
            <a:off x="7196018" y="4320302"/>
            <a:ext cx="238125" cy="297656"/>
          </a:xfrm>
          <a:prstGeom prst="rect">
            <a:avLst/>
          </a:prstGeom>
        </p:spPr>
      </p:pic>
      <p:sp>
        <p:nvSpPr>
          <p:cNvPr id="14" name="Text 10"/>
          <p:cNvSpPr/>
          <p:nvPr/>
        </p:nvSpPr>
        <p:spPr>
          <a:xfrm>
            <a:off x="5428655" y="4965263"/>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Enhanced Security</a:t>
            </a:r>
            <a:endParaRPr lang="en-US" sz="1950" dirty="0"/>
          </a:p>
        </p:txBody>
      </p:sp>
      <p:sp>
        <p:nvSpPr>
          <p:cNvPr id="15" name="Text 11"/>
          <p:cNvSpPr/>
          <p:nvPr/>
        </p:nvSpPr>
        <p:spPr>
          <a:xfrm>
            <a:off x="5428655" y="5394484"/>
            <a:ext cx="3772972"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Protect sensitive financial data with robust measures.</a:t>
            </a:r>
            <a:endParaRPr lang="en-US" sz="1550" dirty="0"/>
          </a:p>
        </p:txBody>
      </p:sp>
      <p:sp>
        <p:nvSpPr>
          <p:cNvPr id="16" name="Shape 12"/>
          <p:cNvSpPr/>
          <p:nvPr/>
        </p:nvSpPr>
        <p:spPr>
          <a:xfrm>
            <a:off x="9621203" y="4469130"/>
            <a:ext cx="4215289" cy="1781651"/>
          </a:xfrm>
          <a:prstGeom prst="roundRect">
            <a:avLst>
              <a:gd name="adj" fmla="val 6159"/>
            </a:avLst>
          </a:prstGeom>
          <a:solidFill>
            <a:srgbClr val="F9F6F0"/>
          </a:solidFill>
        </p:spPr>
      </p:sp>
      <p:sp>
        <p:nvSpPr>
          <p:cNvPr id="17" name="Shape 13"/>
          <p:cNvSpPr/>
          <p:nvPr/>
        </p:nvSpPr>
        <p:spPr>
          <a:xfrm>
            <a:off x="9621203" y="4446270"/>
            <a:ext cx="4215289" cy="91440"/>
          </a:xfrm>
          <a:prstGeom prst="roundRect">
            <a:avLst>
              <a:gd name="adj" fmla="val 32558"/>
            </a:avLst>
          </a:prstGeom>
          <a:solidFill>
            <a:srgbClr val="D3C5B6"/>
          </a:solidFill>
        </p:spPr>
      </p:sp>
      <p:sp>
        <p:nvSpPr>
          <p:cNvPr id="18" name="Shape 14"/>
          <p:cNvSpPr/>
          <p:nvPr/>
        </p:nvSpPr>
        <p:spPr>
          <a:xfrm>
            <a:off x="11431191" y="4171474"/>
            <a:ext cx="595313" cy="595313"/>
          </a:xfrm>
          <a:prstGeom prst="roundRect">
            <a:avLst>
              <a:gd name="adj" fmla="val 153600"/>
            </a:avLst>
          </a:prstGeom>
          <a:solidFill>
            <a:srgbClr val="D3C5B6"/>
          </a:solidFill>
        </p:spPr>
      </p:sp>
      <p:pic>
        <p:nvPicPr>
          <p:cNvPr id="19" name="Image 2" descr="preencoded.png"/>
          <p:cNvPicPr>
            <a:picLocks noChangeAspect="1"/>
          </p:cNvPicPr>
          <p:nvPr/>
        </p:nvPicPr>
        <p:blipFill>
          <a:blip r:embed="rId3"/>
          <a:stretch>
            <a:fillRect/>
          </a:stretch>
        </p:blipFill>
        <p:spPr>
          <a:xfrm>
            <a:off x="11609784" y="4320302"/>
            <a:ext cx="238125" cy="297656"/>
          </a:xfrm>
          <a:prstGeom prst="rect">
            <a:avLst/>
          </a:prstGeom>
        </p:spPr>
      </p:pic>
      <p:sp>
        <p:nvSpPr>
          <p:cNvPr id="20" name="Text 15"/>
          <p:cNvSpPr/>
          <p:nvPr/>
        </p:nvSpPr>
        <p:spPr>
          <a:xfrm>
            <a:off x="9842421" y="4965263"/>
            <a:ext cx="2583061"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Seamless Integration</a:t>
            </a:r>
            <a:endParaRPr lang="en-US" sz="1950" dirty="0"/>
          </a:p>
        </p:txBody>
      </p:sp>
      <p:sp>
        <p:nvSpPr>
          <p:cNvPr id="21" name="Text 16"/>
          <p:cNvSpPr/>
          <p:nvPr/>
        </p:nvSpPr>
        <p:spPr>
          <a:xfrm>
            <a:off x="9842421" y="5394484"/>
            <a:ext cx="3772853"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Connect various financial accounts effortlessly.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9846" y="460534"/>
            <a:ext cx="8510349" cy="523280"/>
          </a:xfrm>
          <a:prstGeom prst="rect">
            <a:avLst/>
          </a:prstGeom>
          <a:noFill/>
        </p:spPr>
        <p:txBody>
          <a:bodyPr wrap="none" lIns="0" tIns="0" rIns="0" bIns="0" rtlCol="0" anchor="t"/>
          <a:lstStyle/>
          <a:p>
            <a:pPr marL="0" indent="0" algn="l">
              <a:lnSpc>
                <a:spcPts val="4100"/>
              </a:lnSpc>
              <a:buNone/>
            </a:pPr>
            <a:r>
              <a:rPr lang="en-US" sz="3250" dirty="0">
                <a:solidFill>
                  <a:srgbClr val="484237"/>
                </a:solidFill>
                <a:latin typeface="Gelasio Semi Bold" pitchFamily="34" charset="0"/>
                <a:ea typeface="Gelasio Semi Bold" pitchFamily="34" charset="-122"/>
                <a:cs typeface="Gelasio Semi Bold" pitchFamily="34" charset="-120"/>
              </a:rPr>
              <a:t>Backend Foundation: Supabase &amp; Prisma</a:t>
            </a:r>
            <a:endParaRPr lang="en-US" sz="3250" dirty="0"/>
          </a:p>
        </p:txBody>
      </p:sp>
      <p:sp>
        <p:nvSpPr>
          <p:cNvPr id="3" name="Text 1"/>
          <p:cNvSpPr/>
          <p:nvPr/>
        </p:nvSpPr>
        <p:spPr>
          <a:xfrm>
            <a:off x="669846" y="1385530"/>
            <a:ext cx="7126010" cy="536019"/>
          </a:xfrm>
          <a:prstGeom prst="rect">
            <a:avLst/>
          </a:prstGeom>
          <a:noFill/>
        </p:spPr>
        <p:txBody>
          <a:bodyPr wrap="square" lIns="0" tIns="0" rIns="0" bIns="0" rtlCol="0" anchor="t"/>
          <a:lstStyle/>
          <a:p>
            <a:pPr marL="0" indent="0" algn="l">
              <a:lnSpc>
                <a:spcPts val="2100"/>
              </a:lnSpc>
              <a:buSzPct val="100000"/>
              <a:buNone/>
            </a:pPr>
            <a:r>
              <a:rPr lang="en-US" sz="1300" b="1" dirty="0">
                <a:solidFill>
                  <a:srgbClr val="746558"/>
                </a:solidFill>
                <a:latin typeface="Gelasio" pitchFamily="34" charset="0"/>
                <a:ea typeface="Gelasio" pitchFamily="34" charset="-122"/>
                <a:cs typeface="Gelasio" pitchFamily="34" charset="-120"/>
              </a:rPr>
              <a:t>Supabase</a:t>
            </a:r>
            <a:r>
              <a:rPr lang="en-US" sz="1300" dirty="0">
                <a:solidFill>
                  <a:srgbClr val="746558"/>
                </a:solidFill>
                <a:latin typeface="Gelasio" pitchFamily="34" charset="0"/>
                <a:ea typeface="Gelasio" pitchFamily="34" charset="-122"/>
                <a:cs typeface="Gelasio" pitchFamily="34" charset="-120"/>
              </a:rPr>
              <a:t>: Open-source backend-as-a-service providing real-time database, authentication, and storage — enabling rapid development and scalability.</a:t>
            </a:r>
            <a:endParaRPr lang="en-US" sz="1300" dirty="0"/>
          </a:p>
        </p:txBody>
      </p:sp>
      <p:sp>
        <p:nvSpPr>
          <p:cNvPr id="4" name="Text 2"/>
          <p:cNvSpPr/>
          <p:nvPr/>
        </p:nvSpPr>
        <p:spPr>
          <a:xfrm>
            <a:off x="669846" y="1980128"/>
            <a:ext cx="7126010" cy="536019"/>
          </a:xfrm>
          <a:prstGeom prst="rect">
            <a:avLst/>
          </a:prstGeom>
          <a:noFill/>
        </p:spPr>
        <p:txBody>
          <a:bodyPr wrap="square" lIns="0" tIns="0" rIns="0" bIns="0" rtlCol="0" anchor="t"/>
          <a:lstStyle/>
          <a:p>
            <a:pPr marL="0" indent="0" algn="l">
              <a:lnSpc>
                <a:spcPts val="2100"/>
              </a:lnSpc>
              <a:buSzPct val="100000"/>
              <a:buNone/>
            </a:pPr>
            <a:r>
              <a:rPr lang="en-US" sz="1300" b="1" dirty="0">
                <a:solidFill>
                  <a:srgbClr val="746558"/>
                </a:solidFill>
                <a:latin typeface="Gelasio" pitchFamily="34" charset="0"/>
                <a:ea typeface="Gelasio" pitchFamily="34" charset="-122"/>
                <a:cs typeface="Gelasio" pitchFamily="34" charset="-120"/>
              </a:rPr>
              <a:t>Prisma</a:t>
            </a:r>
            <a:r>
              <a:rPr lang="en-US" sz="1300" dirty="0">
                <a:solidFill>
                  <a:srgbClr val="746558"/>
                </a:solidFill>
                <a:latin typeface="Gelasio" pitchFamily="34" charset="0"/>
                <a:ea typeface="Gelasio" pitchFamily="34" charset="-122"/>
                <a:cs typeface="Gelasio" pitchFamily="34" charset="-120"/>
              </a:rPr>
              <a:t>: Modern ORM for type-safe database access, simplifying complex queries and ensuring data integrity.</a:t>
            </a:r>
            <a:endParaRPr lang="en-US" sz="1300" dirty="0"/>
          </a:p>
        </p:txBody>
      </p:sp>
      <p:sp>
        <p:nvSpPr>
          <p:cNvPr id="5" name="Text 3"/>
          <p:cNvSpPr/>
          <p:nvPr/>
        </p:nvSpPr>
        <p:spPr>
          <a:xfrm>
            <a:off x="669846" y="2574727"/>
            <a:ext cx="7126010" cy="536019"/>
          </a:xfrm>
          <a:prstGeom prst="rect">
            <a:avLst/>
          </a:prstGeom>
          <a:noFill/>
        </p:spPr>
        <p:txBody>
          <a:bodyPr wrap="square" lIns="0" tIns="0" rIns="0" bIns="0" rtlCol="0" anchor="t"/>
          <a:lstStyle/>
          <a:p>
            <a:pPr marL="342900" indent="-342900" algn="l">
              <a:lnSpc>
                <a:spcPts val="2100"/>
              </a:lnSpc>
              <a:buSzPct val="100000"/>
              <a:buChar char="•"/>
            </a:pPr>
            <a:r>
              <a:rPr lang="en-US" sz="1300" dirty="0">
                <a:solidFill>
                  <a:srgbClr val="746558"/>
                </a:solidFill>
                <a:latin typeface="Gelasio" pitchFamily="34" charset="0"/>
                <a:ea typeface="Gelasio" pitchFamily="34" charset="-122"/>
                <a:cs typeface="Gelasio" pitchFamily="34" charset="-120"/>
              </a:rPr>
              <a:t>Together, they form a robust, scalable backend that securely manages user data and financial transactions.</a:t>
            </a:r>
            <a:endParaRPr lang="en-US" sz="1300" dirty="0"/>
          </a:p>
        </p:txBody>
      </p:sp>
      <p:pic>
        <p:nvPicPr>
          <p:cNvPr id="6" name="Image 0" descr="preencoded.png"/>
          <p:cNvPicPr>
            <a:picLocks noChangeAspect="1"/>
          </p:cNvPicPr>
          <p:nvPr/>
        </p:nvPicPr>
        <p:blipFill>
          <a:blip r:embed="rId1"/>
          <a:stretch>
            <a:fillRect/>
          </a:stretch>
        </p:blipFill>
        <p:spPr>
          <a:xfrm>
            <a:off x="8212098" y="1423273"/>
            <a:ext cx="5756077" cy="5756077"/>
          </a:xfrm>
          <a:prstGeom prst="rect">
            <a:avLst/>
          </a:prstGeom>
        </p:spPr>
      </p:pic>
      <p:sp>
        <p:nvSpPr>
          <p:cNvPr id="7" name="Text 4"/>
          <p:cNvSpPr/>
          <p:nvPr/>
        </p:nvSpPr>
        <p:spPr>
          <a:xfrm>
            <a:off x="669846" y="7556063"/>
            <a:ext cx="13290709" cy="536019"/>
          </a:xfrm>
          <a:prstGeom prst="rect">
            <a:avLst/>
          </a:prstGeom>
          <a:noFill/>
        </p:spPr>
        <p:txBody>
          <a:bodyPr wrap="square" lIns="0" tIns="0" rIns="0" bIns="0" rtlCol="0" anchor="t"/>
          <a:lstStyle/>
          <a:p>
            <a:pPr marL="0" indent="0" algn="l">
              <a:lnSpc>
                <a:spcPts val="2100"/>
              </a:lnSpc>
              <a:buNone/>
            </a:pPr>
            <a:r>
              <a:rPr lang="en-US" sz="1300" dirty="0">
                <a:solidFill>
                  <a:srgbClr val="746558"/>
                </a:solidFill>
                <a:latin typeface="Gelasio" pitchFamily="34" charset="0"/>
                <a:ea typeface="Gelasio" pitchFamily="34" charset="-122"/>
                <a:cs typeface="Gelasio" pitchFamily="34" charset="-120"/>
              </a:rPr>
              <a:t>Supabase provides the PostgreSQL database, real-time subscriptions, and RESTful APIs out-of-the-box. Prisma streamlines database interactions with its intuitive ORM, ensuring type safety and robust data models. This powerful duo allows us to focus on delivering features rather than managing complex infrastructure.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02512"/>
            <a:ext cx="9324618"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Unlocking Insights with AI: Gemini AI</a:t>
            </a:r>
            <a:endParaRPr lang="en-US" sz="3900" dirty="0"/>
          </a:p>
        </p:txBody>
      </p:sp>
      <p:sp>
        <p:nvSpPr>
          <p:cNvPr id="3" name="Text 1"/>
          <p:cNvSpPr/>
          <p:nvPr/>
        </p:nvSpPr>
        <p:spPr>
          <a:xfrm>
            <a:off x="793790" y="3019425"/>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Our system leverages the power of </a:t>
            </a:r>
            <a:r>
              <a:rPr lang="en-US" sz="1550" b="1" dirty="0">
                <a:solidFill>
                  <a:srgbClr val="746558"/>
                </a:solidFill>
                <a:latin typeface="Gelasio" pitchFamily="34" charset="0"/>
                <a:ea typeface="Gelasio" pitchFamily="34" charset="-122"/>
                <a:cs typeface="Gelasio" pitchFamily="34" charset="-120"/>
              </a:rPr>
              <a:t>Gemini AI</a:t>
            </a:r>
            <a:r>
              <a:rPr lang="en-US" sz="1550" dirty="0">
                <a:solidFill>
                  <a:srgbClr val="746558"/>
                </a:solidFill>
                <a:latin typeface="Gelasio" pitchFamily="34" charset="0"/>
                <a:ea typeface="Gelasio" pitchFamily="34" charset="-122"/>
                <a:cs typeface="Gelasio" pitchFamily="34" charset="-120"/>
              </a:rPr>
              <a:t> for advanced financial analysis and personalised recommendations. Gemini AI processes transaction data to identify spending patterns, predict future financial trends, and offer actionable advice.</a:t>
            </a:r>
            <a:endParaRPr lang="en-US" sz="1550" dirty="0"/>
          </a:p>
        </p:txBody>
      </p:sp>
      <p:pic>
        <p:nvPicPr>
          <p:cNvPr id="4" name="Image 0" descr="preencoded.png"/>
          <p:cNvPicPr>
            <a:picLocks noChangeAspect="1"/>
          </p:cNvPicPr>
          <p:nvPr/>
        </p:nvPicPr>
        <p:blipFill>
          <a:blip r:embed="rId1"/>
          <a:stretch>
            <a:fillRect/>
          </a:stretch>
        </p:blipFill>
        <p:spPr>
          <a:xfrm>
            <a:off x="793790" y="3877747"/>
            <a:ext cx="496133" cy="496133"/>
          </a:xfrm>
          <a:prstGeom prst="rect">
            <a:avLst/>
          </a:prstGeom>
        </p:spPr>
      </p:pic>
      <p:sp>
        <p:nvSpPr>
          <p:cNvPr id="5" name="Text 2"/>
          <p:cNvSpPr/>
          <p:nvPr/>
        </p:nvSpPr>
        <p:spPr>
          <a:xfrm>
            <a:off x="793790" y="4621887"/>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Smart Budgeting</a:t>
            </a:r>
            <a:endParaRPr lang="en-US" sz="1950" dirty="0"/>
          </a:p>
        </p:txBody>
      </p:sp>
      <p:sp>
        <p:nvSpPr>
          <p:cNvPr id="6" name="Text 3"/>
          <p:cNvSpPr/>
          <p:nvPr/>
        </p:nvSpPr>
        <p:spPr>
          <a:xfrm>
            <a:off x="793790" y="5051108"/>
            <a:ext cx="4182189"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AI-driven suggestions for optimising spending habits.</a:t>
            </a:r>
            <a:endParaRPr lang="en-US" sz="1550" dirty="0"/>
          </a:p>
        </p:txBody>
      </p:sp>
      <p:pic>
        <p:nvPicPr>
          <p:cNvPr id="7" name="Image 1" descr="preencoded.png"/>
          <p:cNvPicPr>
            <a:picLocks noChangeAspect="1"/>
          </p:cNvPicPr>
          <p:nvPr/>
        </p:nvPicPr>
        <p:blipFill>
          <a:blip r:embed="rId2"/>
          <a:stretch>
            <a:fillRect/>
          </a:stretch>
        </p:blipFill>
        <p:spPr>
          <a:xfrm>
            <a:off x="5223986" y="3877747"/>
            <a:ext cx="496133" cy="496133"/>
          </a:xfrm>
          <a:prstGeom prst="rect">
            <a:avLst/>
          </a:prstGeom>
        </p:spPr>
      </p:pic>
      <p:sp>
        <p:nvSpPr>
          <p:cNvPr id="8" name="Text 4"/>
          <p:cNvSpPr/>
          <p:nvPr/>
        </p:nvSpPr>
        <p:spPr>
          <a:xfrm>
            <a:off x="5223986" y="4621887"/>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Predictive Analytics</a:t>
            </a:r>
            <a:endParaRPr lang="en-US" sz="1950" dirty="0"/>
          </a:p>
        </p:txBody>
      </p:sp>
      <p:sp>
        <p:nvSpPr>
          <p:cNvPr id="9" name="Text 5"/>
          <p:cNvSpPr/>
          <p:nvPr/>
        </p:nvSpPr>
        <p:spPr>
          <a:xfrm>
            <a:off x="5223986" y="5051108"/>
            <a:ext cx="4182308"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Forecast future cash flow and potential savings.</a:t>
            </a:r>
            <a:endParaRPr lang="en-US" sz="1550" dirty="0"/>
          </a:p>
        </p:txBody>
      </p:sp>
      <p:pic>
        <p:nvPicPr>
          <p:cNvPr id="10" name="Image 2" descr="preencoded.png"/>
          <p:cNvPicPr>
            <a:picLocks noChangeAspect="1"/>
          </p:cNvPicPr>
          <p:nvPr/>
        </p:nvPicPr>
        <p:blipFill>
          <a:blip r:embed="rId3"/>
          <a:stretch>
            <a:fillRect/>
          </a:stretch>
        </p:blipFill>
        <p:spPr>
          <a:xfrm>
            <a:off x="9654302" y="3877747"/>
            <a:ext cx="496133" cy="496133"/>
          </a:xfrm>
          <a:prstGeom prst="rect">
            <a:avLst/>
          </a:prstGeom>
        </p:spPr>
      </p:pic>
      <p:sp>
        <p:nvSpPr>
          <p:cNvPr id="11" name="Text 6"/>
          <p:cNvSpPr/>
          <p:nvPr/>
        </p:nvSpPr>
        <p:spPr>
          <a:xfrm>
            <a:off x="9654302" y="4621887"/>
            <a:ext cx="2480905"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Personalised Advice</a:t>
            </a:r>
            <a:endParaRPr lang="en-US" sz="1950" dirty="0"/>
          </a:p>
        </p:txBody>
      </p:sp>
      <p:sp>
        <p:nvSpPr>
          <p:cNvPr id="12" name="Text 7"/>
          <p:cNvSpPr/>
          <p:nvPr/>
        </p:nvSpPr>
        <p:spPr>
          <a:xfrm>
            <a:off x="9654302" y="5051108"/>
            <a:ext cx="4182308"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Tailored recommendations based on individual financial goals.</a:t>
            </a:r>
            <a:endParaRPr lang="en-US" sz="1550" dirty="0"/>
          </a:p>
        </p:txBody>
      </p:sp>
      <p:sp>
        <p:nvSpPr>
          <p:cNvPr id="13" name="Text 8"/>
          <p:cNvSpPr/>
          <p:nvPr/>
        </p:nvSpPr>
        <p:spPr>
          <a:xfrm>
            <a:off x="793790" y="5909429"/>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By integrating Gemini AI, we move beyond basic tracking, providing users with a proactive financial assistant.</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2711" y="503753"/>
            <a:ext cx="9590961" cy="572453"/>
          </a:xfrm>
          <a:prstGeom prst="rect">
            <a:avLst/>
          </a:prstGeom>
          <a:noFill/>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Authentication &amp; User Management: Clerk</a:t>
            </a:r>
            <a:endParaRPr lang="en-US" sz="3600" dirty="0"/>
          </a:p>
        </p:txBody>
      </p:sp>
      <p:pic>
        <p:nvPicPr>
          <p:cNvPr id="3" name="Image 0" descr="preencoded.png"/>
          <p:cNvPicPr>
            <a:picLocks noChangeAspect="1"/>
          </p:cNvPicPr>
          <p:nvPr/>
        </p:nvPicPr>
        <p:blipFill>
          <a:blip r:embed="rId1"/>
          <a:stretch>
            <a:fillRect/>
          </a:stretch>
        </p:blipFill>
        <p:spPr>
          <a:xfrm>
            <a:off x="732711" y="1557099"/>
            <a:ext cx="5678329" cy="5678329"/>
          </a:xfrm>
          <a:prstGeom prst="rect">
            <a:avLst/>
          </a:prstGeom>
        </p:spPr>
      </p:pic>
      <p:sp>
        <p:nvSpPr>
          <p:cNvPr id="4" name="Text 1"/>
          <p:cNvSpPr/>
          <p:nvPr/>
        </p:nvSpPr>
        <p:spPr>
          <a:xfrm>
            <a:off x="6865620" y="1515785"/>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Clerk</a:t>
            </a:r>
            <a:r>
              <a:rPr lang="en-US" sz="1400" dirty="0">
                <a:solidFill>
                  <a:srgbClr val="746558"/>
                </a:solidFill>
                <a:latin typeface="Gelasio" pitchFamily="34" charset="0"/>
                <a:ea typeface="Gelasio" pitchFamily="34" charset="-122"/>
                <a:cs typeface="Gelasio" pitchFamily="34" charset="-120"/>
              </a:rPr>
              <a:t> handles user authentication, registration, and profile management with seamless integration.</a:t>
            </a:r>
            <a:endParaRPr lang="en-US" sz="1400" dirty="0"/>
          </a:p>
        </p:txBody>
      </p:sp>
      <p:sp>
        <p:nvSpPr>
          <p:cNvPr id="5" name="Text 2"/>
          <p:cNvSpPr/>
          <p:nvPr/>
        </p:nvSpPr>
        <p:spPr>
          <a:xfrm>
            <a:off x="6865620" y="2166104"/>
            <a:ext cx="7039570" cy="586264"/>
          </a:xfrm>
          <a:prstGeom prst="rect">
            <a:avLst/>
          </a:prstGeom>
          <a:noFill/>
        </p:spPr>
        <p:txBody>
          <a:bodyPr wrap="square" lIns="0" tIns="0" rIns="0" bIns="0" rtlCol="0" anchor="t"/>
          <a:lstStyle/>
          <a:p>
            <a:pPr marL="342900" indent="-342900" algn="l">
              <a:lnSpc>
                <a:spcPts val="2300"/>
              </a:lnSpc>
              <a:buSzPct val="100000"/>
              <a:buChar char="•"/>
            </a:pPr>
            <a:r>
              <a:rPr lang="en-US" sz="1400" dirty="0">
                <a:solidFill>
                  <a:srgbClr val="746558"/>
                </a:solidFill>
                <a:latin typeface="Gelasio" pitchFamily="34" charset="0"/>
                <a:ea typeface="Gelasio" pitchFamily="34" charset="-122"/>
                <a:cs typeface="Gelasio" pitchFamily="34" charset="-120"/>
              </a:rPr>
              <a:t>Supports multi-factor authentication and social logins, enhancing security and user experience.</a:t>
            </a:r>
            <a:endParaRPr lang="en-US" sz="1400" dirty="0"/>
          </a:p>
        </p:txBody>
      </p:sp>
      <p:sp>
        <p:nvSpPr>
          <p:cNvPr id="6" name="Text 3"/>
          <p:cNvSpPr/>
          <p:nvPr/>
        </p:nvSpPr>
        <p:spPr>
          <a:xfrm>
            <a:off x="6865620" y="2816423"/>
            <a:ext cx="7039570" cy="586264"/>
          </a:xfrm>
          <a:prstGeom prst="rect">
            <a:avLst/>
          </a:prstGeom>
          <a:noFill/>
        </p:spPr>
        <p:txBody>
          <a:bodyPr wrap="square" lIns="0" tIns="0" rIns="0" bIns="0" rtlCol="0" anchor="t"/>
          <a:lstStyle/>
          <a:p>
            <a:pPr marL="342900" indent="-342900" algn="l">
              <a:lnSpc>
                <a:spcPts val="2300"/>
              </a:lnSpc>
              <a:buSzPct val="100000"/>
              <a:buChar char="•"/>
            </a:pPr>
            <a:r>
              <a:rPr lang="en-US" sz="1400" dirty="0">
                <a:solidFill>
                  <a:srgbClr val="746558"/>
                </a:solidFill>
                <a:latin typeface="Gelasio" pitchFamily="34" charset="0"/>
                <a:ea typeface="Gelasio" pitchFamily="34" charset="-122"/>
                <a:cs typeface="Gelasio" pitchFamily="34" charset="-120"/>
              </a:rPr>
              <a:t>Enables easy management of user sessions and permissions, critical for sensitive financial data.</a:t>
            </a:r>
            <a:endParaRPr lang="en-US" sz="1400" dirty="0"/>
          </a:p>
        </p:txBody>
      </p:sp>
      <p:sp>
        <p:nvSpPr>
          <p:cNvPr id="7" name="Text 4"/>
          <p:cNvSpPr/>
          <p:nvPr/>
        </p:nvSpPr>
        <p:spPr>
          <a:xfrm>
            <a:off x="732711" y="7647623"/>
            <a:ext cx="13164979" cy="586264"/>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Clerk simplifies the complex world of user authentication, providing a secure and user-friendly experience from sign-up to daily login. Its pre-built components and webhooks ensure that user data is managed efficiently and securely, adhering to best practices for financial applications.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17514"/>
            <a:ext cx="6367701"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Robust Security Measures</a:t>
            </a:r>
            <a:endParaRPr lang="en-US" sz="3900" dirty="0"/>
          </a:p>
        </p:txBody>
      </p:sp>
      <p:sp>
        <p:nvSpPr>
          <p:cNvPr id="3" name="Text 1"/>
          <p:cNvSpPr/>
          <p:nvPr/>
        </p:nvSpPr>
        <p:spPr>
          <a:xfrm>
            <a:off x="793790" y="3034427"/>
            <a:ext cx="13042821"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Security is paramount when dealing with personal financial data. Our system implements multi-layered security protocols to protect user information at every stage.</a:t>
            </a:r>
            <a:endParaRPr lang="en-US" sz="1550" dirty="0"/>
          </a:p>
        </p:txBody>
      </p:sp>
      <p:sp>
        <p:nvSpPr>
          <p:cNvPr id="4" name="Shape 2"/>
          <p:cNvSpPr/>
          <p:nvPr/>
        </p:nvSpPr>
        <p:spPr>
          <a:xfrm>
            <a:off x="793790" y="3892748"/>
            <a:ext cx="4215289" cy="1778556"/>
          </a:xfrm>
          <a:prstGeom prst="roundRect">
            <a:avLst>
              <a:gd name="adj" fmla="val 1674"/>
            </a:avLst>
          </a:prstGeom>
          <a:solidFill>
            <a:srgbClr val="EEE8DD"/>
          </a:solidFill>
        </p:spPr>
      </p:sp>
      <p:sp>
        <p:nvSpPr>
          <p:cNvPr id="5" name="Text 3"/>
          <p:cNvSpPr/>
          <p:nvPr/>
        </p:nvSpPr>
        <p:spPr>
          <a:xfrm>
            <a:off x="992148" y="4091107"/>
            <a:ext cx="2850833"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End-to-End Encryption</a:t>
            </a:r>
            <a:endParaRPr lang="en-US" sz="1950" dirty="0"/>
          </a:p>
        </p:txBody>
      </p:sp>
      <p:sp>
        <p:nvSpPr>
          <p:cNvPr id="6" name="Text 4"/>
          <p:cNvSpPr/>
          <p:nvPr/>
        </p:nvSpPr>
        <p:spPr>
          <a:xfrm>
            <a:off x="992148" y="4520327"/>
            <a:ext cx="3818573" cy="63507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All data, in transit and at rest, is encrypted using industry-standard protocols.</a:t>
            </a:r>
            <a:endParaRPr lang="en-US" sz="1550" dirty="0"/>
          </a:p>
        </p:txBody>
      </p:sp>
      <p:sp>
        <p:nvSpPr>
          <p:cNvPr id="7" name="Shape 5"/>
          <p:cNvSpPr/>
          <p:nvPr/>
        </p:nvSpPr>
        <p:spPr>
          <a:xfrm>
            <a:off x="5207437" y="3892748"/>
            <a:ext cx="4215408" cy="1778556"/>
          </a:xfrm>
          <a:prstGeom prst="roundRect">
            <a:avLst>
              <a:gd name="adj" fmla="val 1674"/>
            </a:avLst>
          </a:prstGeom>
          <a:solidFill>
            <a:srgbClr val="EEE8DD"/>
          </a:solidFill>
        </p:spPr>
      </p:sp>
      <p:sp>
        <p:nvSpPr>
          <p:cNvPr id="8" name="Text 6"/>
          <p:cNvSpPr/>
          <p:nvPr/>
        </p:nvSpPr>
        <p:spPr>
          <a:xfrm>
            <a:off x="5405795" y="4091107"/>
            <a:ext cx="2896314"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Regular Security Audits</a:t>
            </a:r>
            <a:endParaRPr lang="en-US" sz="1950" dirty="0"/>
          </a:p>
        </p:txBody>
      </p:sp>
      <p:sp>
        <p:nvSpPr>
          <p:cNvPr id="9" name="Text 7"/>
          <p:cNvSpPr/>
          <p:nvPr/>
        </p:nvSpPr>
        <p:spPr>
          <a:xfrm>
            <a:off x="5405795" y="4520327"/>
            <a:ext cx="3818692"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We conduct frequent audits and penetration testing to identify and address vulnerabilities.</a:t>
            </a:r>
            <a:endParaRPr lang="en-US" sz="1550" dirty="0"/>
          </a:p>
        </p:txBody>
      </p:sp>
      <p:sp>
        <p:nvSpPr>
          <p:cNvPr id="10" name="Shape 8"/>
          <p:cNvSpPr/>
          <p:nvPr/>
        </p:nvSpPr>
        <p:spPr>
          <a:xfrm>
            <a:off x="9621203" y="3892748"/>
            <a:ext cx="4215289" cy="1778556"/>
          </a:xfrm>
          <a:prstGeom prst="roundRect">
            <a:avLst>
              <a:gd name="adj" fmla="val 1674"/>
            </a:avLst>
          </a:prstGeom>
          <a:solidFill>
            <a:srgbClr val="EEE8DD"/>
          </a:solidFill>
        </p:spPr>
      </p:sp>
      <p:sp>
        <p:nvSpPr>
          <p:cNvPr id="11" name="Text 9"/>
          <p:cNvSpPr/>
          <p:nvPr/>
        </p:nvSpPr>
        <p:spPr>
          <a:xfrm>
            <a:off x="9819561" y="4091107"/>
            <a:ext cx="2763679" cy="310158"/>
          </a:xfrm>
          <a:prstGeom prst="rect">
            <a:avLst/>
          </a:prstGeom>
          <a:noFill/>
        </p:spPr>
        <p:txBody>
          <a:bodyPr wrap="none" lIns="0" tIns="0" rIns="0" bIns="0" rtlCol="0" anchor="t"/>
          <a:lstStyle/>
          <a:p>
            <a:pPr marL="0" indent="0" algn="l">
              <a:lnSpc>
                <a:spcPts val="2400"/>
              </a:lnSpc>
              <a:buNone/>
            </a:pPr>
            <a:r>
              <a:rPr lang="en-US" sz="1950" dirty="0">
                <a:solidFill>
                  <a:srgbClr val="746558"/>
                </a:solidFill>
                <a:latin typeface="Gelasio Semi Bold" pitchFamily="34" charset="0"/>
                <a:ea typeface="Gelasio Semi Bold" pitchFamily="34" charset="-122"/>
                <a:cs typeface="Gelasio Semi Bold" pitchFamily="34" charset="-120"/>
              </a:rPr>
              <a:t>Compliance Standards</a:t>
            </a:r>
            <a:endParaRPr lang="en-US" sz="1950" dirty="0"/>
          </a:p>
        </p:txBody>
      </p:sp>
      <p:sp>
        <p:nvSpPr>
          <p:cNvPr id="12" name="Text 10"/>
          <p:cNvSpPr/>
          <p:nvPr/>
        </p:nvSpPr>
        <p:spPr>
          <a:xfrm>
            <a:off x="9819561" y="4520327"/>
            <a:ext cx="3818573" cy="95261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Our practices adhere to strict data protection regulations, ensuring user privacy.</a:t>
            </a:r>
            <a:endParaRPr lang="en-US" sz="1550" dirty="0"/>
          </a:p>
        </p:txBody>
      </p:sp>
      <p:sp>
        <p:nvSpPr>
          <p:cNvPr id="13" name="Text 11"/>
          <p:cNvSpPr/>
          <p:nvPr/>
        </p:nvSpPr>
        <p:spPr>
          <a:xfrm>
            <a:off x="793790" y="5894546"/>
            <a:ext cx="13042821" cy="317540"/>
          </a:xfrm>
          <a:prstGeom prst="rect">
            <a:avLst/>
          </a:prstGeom>
          <a:noFill/>
        </p:spPr>
        <p:txBody>
          <a:bodyPr wrap="non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These measures ensure that users can trust our platform with their most sensitive financial information.</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2711" y="503753"/>
            <a:ext cx="11218902" cy="572453"/>
          </a:xfrm>
          <a:prstGeom prst="rect">
            <a:avLst/>
          </a:prstGeom>
          <a:noFill/>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Frontend &amp; UI: Next.js, Tailwind CSS &amp; shadcn/ui</a:t>
            </a:r>
            <a:endParaRPr lang="en-US" sz="3600" dirty="0"/>
          </a:p>
        </p:txBody>
      </p:sp>
      <p:sp>
        <p:nvSpPr>
          <p:cNvPr id="3" name="Text 1"/>
          <p:cNvSpPr/>
          <p:nvPr/>
        </p:nvSpPr>
        <p:spPr>
          <a:xfrm>
            <a:off x="732711" y="1515785"/>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Next.js</a:t>
            </a:r>
            <a:r>
              <a:rPr lang="en-US" sz="1400" dirty="0">
                <a:solidFill>
                  <a:srgbClr val="746558"/>
                </a:solidFill>
                <a:latin typeface="Gelasio" pitchFamily="34" charset="0"/>
                <a:ea typeface="Gelasio" pitchFamily="34" charset="-122"/>
                <a:cs typeface="Gelasio" pitchFamily="34" charset="-120"/>
              </a:rPr>
              <a:t>: React framework providing server-side rendering and static site generation for fast, SEO-friendly interfaces.</a:t>
            </a:r>
            <a:endParaRPr lang="en-US" sz="1400" dirty="0"/>
          </a:p>
        </p:txBody>
      </p:sp>
      <p:sp>
        <p:nvSpPr>
          <p:cNvPr id="4" name="Text 2"/>
          <p:cNvSpPr/>
          <p:nvPr/>
        </p:nvSpPr>
        <p:spPr>
          <a:xfrm>
            <a:off x="732711" y="2166104"/>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Tailwind CSS</a:t>
            </a:r>
            <a:r>
              <a:rPr lang="en-US" sz="1400" dirty="0">
                <a:solidFill>
                  <a:srgbClr val="746558"/>
                </a:solidFill>
                <a:latin typeface="Gelasio" pitchFamily="34" charset="0"/>
                <a:ea typeface="Gelasio" pitchFamily="34" charset="-122"/>
                <a:cs typeface="Gelasio" pitchFamily="34" charset="-120"/>
              </a:rPr>
              <a:t>: Utility-first CSS framework enabling rapid, custom styling with responsive design.</a:t>
            </a:r>
            <a:endParaRPr lang="en-US" sz="1400" dirty="0"/>
          </a:p>
        </p:txBody>
      </p:sp>
      <p:sp>
        <p:nvSpPr>
          <p:cNvPr id="5" name="Text 3"/>
          <p:cNvSpPr/>
          <p:nvPr/>
        </p:nvSpPr>
        <p:spPr>
          <a:xfrm>
            <a:off x="732711" y="2816423"/>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shadcn/ui</a:t>
            </a:r>
            <a:r>
              <a:rPr lang="en-US" sz="1400" dirty="0">
                <a:solidFill>
                  <a:srgbClr val="746558"/>
                </a:solidFill>
                <a:latin typeface="Gelasio" pitchFamily="34" charset="0"/>
                <a:ea typeface="Gelasio" pitchFamily="34" charset="-122"/>
                <a:cs typeface="Gelasio" pitchFamily="34" charset="-120"/>
              </a:rPr>
              <a:t>: Component library built on Tailwind for accessible, consistent UI elements.</a:t>
            </a:r>
            <a:endParaRPr lang="en-US" sz="1400" dirty="0"/>
          </a:p>
        </p:txBody>
      </p:sp>
      <p:sp>
        <p:nvSpPr>
          <p:cNvPr id="6" name="Text 4"/>
          <p:cNvSpPr/>
          <p:nvPr/>
        </p:nvSpPr>
        <p:spPr>
          <a:xfrm>
            <a:off x="732711" y="3466743"/>
            <a:ext cx="7039570" cy="586264"/>
          </a:xfrm>
          <a:prstGeom prst="rect">
            <a:avLst/>
          </a:prstGeom>
          <a:noFill/>
        </p:spPr>
        <p:txBody>
          <a:bodyPr wrap="square" lIns="0" tIns="0" rIns="0" bIns="0" rtlCol="0" anchor="t"/>
          <a:lstStyle/>
          <a:p>
            <a:pPr marL="342900" indent="-342900" algn="l">
              <a:lnSpc>
                <a:spcPts val="2300"/>
              </a:lnSpc>
              <a:buSzPct val="100000"/>
              <a:buChar char="•"/>
            </a:pPr>
            <a:r>
              <a:rPr lang="en-US" sz="1400" dirty="0">
                <a:solidFill>
                  <a:srgbClr val="746558"/>
                </a:solidFill>
                <a:latin typeface="Gelasio" pitchFamily="34" charset="0"/>
                <a:ea typeface="Gelasio" pitchFamily="34" charset="-122"/>
                <a:cs typeface="Gelasio" pitchFamily="34" charset="-120"/>
              </a:rPr>
              <a:t>Together, they deliver a sleek, responsive, and user-friendly interface for personal finance tracking.</a:t>
            </a:r>
            <a:endParaRPr lang="en-US" sz="1400" dirty="0"/>
          </a:p>
        </p:txBody>
      </p:sp>
      <p:pic>
        <p:nvPicPr>
          <p:cNvPr id="7" name="Image 0" descr="preencoded.png"/>
          <p:cNvPicPr>
            <a:picLocks noChangeAspect="1"/>
          </p:cNvPicPr>
          <p:nvPr/>
        </p:nvPicPr>
        <p:blipFill>
          <a:blip r:embed="rId1"/>
          <a:stretch>
            <a:fillRect/>
          </a:stretch>
        </p:blipFill>
        <p:spPr>
          <a:xfrm>
            <a:off x="8226862" y="1557099"/>
            <a:ext cx="5678329" cy="5678329"/>
          </a:xfrm>
          <a:prstGeom prst="rect">
            <a:avLst/>
          </a:prstGeom>
        </p:spPr>
      </p:pic>
      <p:sp>
        <p:nvSpPr>
          <p:cNvPr id="8" name="Text 5"/>
          <p:cNvSpPr/>
          <p:nvPr/>
        </p:nvSpPr>
        <p:spPr>
          <a:xfrm>
            <a:off x="732711" y="7647623"/>
            <a:ext cx="13164979" cy="586264"/>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The combination of Next.js, Tailwind CSS, and shadcn/ui allows us to build a high-performance, visually appealing, and highly customisable user interface. This ensures a smooth and intuitive experience for users managing their finances.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2711" y="503753"/>
            <a:ext cx="11147465" cy="572453"/>
          </a:xfrm>
          <a:prstGeom prst="rect">
            <a:avLst/>
          </a:prstGeom>
          <a:noFill/>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122"/>
                <a:cs typeface="Gelasio Semi Bold" pitchFamily="34" charset="-120"/>
              </a:rPr>
              <a:t>Communication &amp; Automation: Inngest &amp; Resend</a:t>
            </a:r>
            <a:endParaRPr lang="en-US" sz="3600" dirty="0"/>
          </a:p>
        </p:txBody>
      </p:sp>
      <p:pic>
        <p:nvPicPr>
          <p:cNvPr id="3" name="Image 0" descr="preencoded.png"/>
          <p:cNvPicPr>
            <a:picLocks noChangeAspect="1"/>
          </p:cNvPicPr>
          <p:nvPr/>
        </p:nvPicPr>
        <p:blipFill>
          <a:blip r:embed="rId1"/>
          <a:stretch>
            <a:fillRect/>
          </a:stretch>
        </p:blipFill>
        <p:spPr>
          <a:xfrm>
            <a:off x="732711" y="1557099"/>
            <a:ext cx="5678329" cy="5678329"/>
          </a:xfrm>
          <a:prstGeom prst="rect">
            <a:avLst/>
          </a:prstGeom>
        </p:spPr>
      </p:pic>
      <p:sp>
        <p:nvSpPr>
          <p:cNvPr id="4" name="Text 1"/>
          <p:cNvSpPr/>
          <p:nvPr/>
        </p:nvSpPr>
        <p:spPr>
          <a:xfrm>
            <a:off x="6865620" y="1515785"/>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Inngest</a:t>
            </a:r>
            <a:r>
              <a:rPr lang="en-US" sz="1400" dirty="0">
                <a:solidFill>
                  <a:srgbClr val="746558"/>
                </a:solidFill>
                <a:latin typeface="Gelasio" pitchFamily="34" charset="0"/>
                <a:ea typeface="Gelasio" pitchFamily="34" charset="-122"/>
                <a:cs typeface="Gelasio" pitchFamily="34" charset="-120"/>
              </a:rPr>
              <a:t>: Event-driven serverless functions to handle asynchronous workflows like sending notifications or processing transactions.</a:t>
            </a:r>
            <a:endParaRPr lang="en-US" sz="1400" dirty="0"/>
          </a:p>
        </p:txBody>
      </p:sp>
      <p:sp>
        <p:nvSpPr>
          <p:cNvPr id="5" name="Text 2"/>
          <p:cNvSpPr/>
          <p:nvPr/>
        </p:nvSpPr>
        <p:spPr>
          <a:xfrm>
            <a:off x="6865620" y="2166104"/>
            <a:ext cx="7039570" cy="586264"/>
          </a:xfrm>
          <a:prstGeom prst="rect">
            <a:avLst/>
          </a:prstGeom>
          <a:noFill/>
        </p:spPr>
        <p:txBody>
          <a:bodyPr wrap="square" lIns="0" tIns="0" rIns="0" bIns="0" rtlCol="0" anchor="t"/>
          <a:lstStyle/>
          <a:p>
            <a:pPr marL="0" indent="0" algn="l">
              <a:lnSpc>
                <a:spcPts val="2300"/>
              </a:lnSpc>
              <a:buSzPct val="100000"/>
              <a:buNone/>
            </a:pPr>
            <a:r>
              <a:rPr lang="en-US" sz="1400" b="1" dirty="0">
                <a:solidFill>
                  <a:srgbClr val="746558"/>
                </a:solidFill>
                <a:latin typeface="Gelasio" pitchFamily="34" charset="0"/>
                <a:ea typeface="Gelasio" pitchFamily="34" charset="-122"/>
                <a:cs typeface="Gelasio" pitchFamily="34" charset="-120"/>
              </a:rPr>
              <a:t>Resend</a:t>
            </a:r>
            <a:r>
              <a:rPr lang="en-US" sz="1400" dirty="0">
                <a:solidFill>
                  <a:srgbClr val="746558"/>
                </a:solidFill>
                <a:latin typeface="Gelasio" pitchFamily="34" charset="0"/>
                <a:ea typeface="Gelasio" pitchFamily="34" charset="-122"/>
                <a:cs typeface="Gelasio" pitchFamily="34" charset="-120"/>
              </a:rPr>
              <a:t>: Reliable email delivery service for transactional emails such as alerts, reminders, and reports.</a:t>
            </a:r>
            <a:endParaRPr lang="en-US" sz="1400" dirty="0"/>
          </a:p>
        </p:txBody>
      </p:sp>
      <p:sp>
        <p:nvSpPr>
          <p:cNvPr id="6" name="Text 3"/>
          <p:cNvSpPr/>
          <p:nvPr/>
        </p:nvSpPr>
        <p:spPr>
          <a:xfrm>
            <a:off x="6865620" y="2816423"/>
            <a:ext cx="7039570" cy="586264"/>
          </a:xfrm>
          <a:prstGeom prst="rect">
            <a:avLst/>
          </a:prstGeom>
          <a:noFill/>
        </p:spPr>
        <p:txBody>
          <a:bodyPr wrap="square" lIns="0" tIns="0" rIns="0" bIns="0" rtlCol="0" anchor="t"/>
          <a:lstStyle/>
          <a:p>
            <a:pPr marL="342900" indent="-342900" algn="l">
              <a:lnSpc>
                <a:spcPts val="2300"/>
              </a:lnSpc>
              <a:buSzPct val="100000"/>
              <a:buChar char="•"/>
            </a:pPr>
            <a:r>
              <a:rPr lang="en-US" sz="1400" dirty="0">
                <a:solidFill>
                  <a:srgbClr val="746558"/>
                </a:solidFill>
                <a:latin typeface="Gelasio" pitchFamily="34" charset="0"/>
                <a:ea typeface="Gelasio" pitchFamily="34" charset="-122"/>
                <a:cs typeface="Gelasio" pitchFamily="34" charset="-120"/>
              </a:rPr>
              <a:t>This combination ensures timely communication and smooth background processing without blocking user interactions.</a:t>
            </a:r>
            <a:endParaRPr lang="en-US" sz="1400" dirty="0"/>
          </a:p>
        </p:txBody>
      </p:sp>
      <p:sp>
        <p:nvSpPr>
          <p:cNvPr id="7" name="Text 4"/>
          <p:cNvSpPr/>
          <p:nvPr/>
        </p:nvSpPr>
        <p:spPr>
          <a:xfrm>
            <a:off x="732711" y="7647623"/>
            <a:ext cx="13164979" cy="586264"/>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122"/>
                <a:cs typeface="Gelasio" pitchFamily="34" charset="-120"/>
              </a:rPr>
              <a:t>Inngest enables us to build resilient and scalable background processes for tasks like generating monthly reports or sending overdue bill reminders. Resend ensures that these critical communications reach users reliably and on time, enhancing the overall user experience.</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20854"/>
            <a:ext cx="4961811" cy="620078"/>
          </a:xfrm>
          <a:prstGeom prst="rect">
            <a:avLst/>
          </a:prstGeom>
          <a:noFill/>
        </p:spPr>
        <p:txBody>
          <a:bodyPr wrap="none" lIns="0" tIns="0" rIns="0" bIns="0" rtlCol="0" anchor="t"/>
          <a:lstStyle/>
          <a:p>
            <a:pPr marL="0" indent="0" algn="l">
              <a:lnSpc>
                <a:spcPts val="4850"/>
              </a:lnSpc>
              <a:buNone/>
            </a:pPr>
            <a:r>
              <a:rPr lang="en-US" sz="3900" dirty="0">
                <a:solidFill>
                  <a:srgbClr val="484237"/>
                </a:solidFill>
                <a:latin typeface="Gelasio Semi Bold" pitchFamily="34" charset="0"/>
                <a:ea typeface="Gelasio Semi Bold" pitchFamily="34" charset="-122"/>
                <a:cs typeface="Gelasio Semi Bold" pitchFamily="34" charset="-120"/>
              </a:rPr>
              <a:t>Questions?</a:t>
            </a:r>
            <a:endParaRPr lang="en-US" sz="3900" dirty="0"/>
          </a:p>
        </p:txBody>
      </p:sp>
      <p:sp>
        <p:nvSpPr>
          <p:cNvPr id="4" name="Text 1"/>
          <p:cNvSpPr/>
          <p:nvPr/>
        </p:nvSpPr>
        <p:spPr>
          <a:xfrm>
            <a:off x="6280190" y="3938588"/>
            <a:ext cx="7556421" cy="1270159"/>
          </a:xfrm>
          <a:prstGeom prst="rect">
            <a:avLst/>
          </a:prstGeom>
          <a:noFill/>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We've covered the core technologies that power our advanced personal finance tracking system. We are confident that this robust and modern tech stack will provide a secure, efficient, and user-friendly experience for all our users. Now, we open the floor to any questions you may have.</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5133</Words>
  <Application>WPS Presentation</Application>
  <PresentationFormat>On-screen Show (16:9)</PresentationFormat>
  <Paragraphs>106</Paragraphs>
  <Slides>10</Slides>
  <Notes>10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vt:i4>
      </vt:variant>
    </vt:vector>
  </HeadingPairs>
  <TitlesOfParts>
    <vt:vector size="23" baseType="lpstr">
      <vt:lpstr>Arial</vt:lpstr>
      <vt:lpstr>SimSun</vt:lpstr>
      <vt:lpstr>Wingdings</vt:lpstr>
      <vt:lpstr>Gelasio Semi Bold</vt:lpstr>
      <vt:lpstr>Gelasio Semi Bold</vt:lpstr>
      <vt:lpstr>Gelasio Semi Bold</vt:lpstr>
      <vt:lpstr>Gelasio</vt:lpstr>
      <vt:lpstr>Gelasio</vt:lpstr>
      <vt:lpstr>Gelasio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pranitha gunti</cp:lastModifiedBy>
  <cp:revision>2</cp:revision>
  <dcterms:created xsi:type="dcterms:W3CDTF">2025-07-31T12:37:00Z</dcterms:created>
  <dcterms:modified xsi:type="dcterms:W3CDTF">2025-07-31T12:39:40Z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40F5E93016EB46B792D867B776697913_13</vt:lpwstr>
  </property>
  <property fmtid="{D5CDD505-2E9C-101B-9397-08002B2CF9AE}" pid="3" name="KSOProductBuildVer">
    <vt:lpwstr>1033-12.2.0.21931</vt:lpwstr>
  </property>
</Properties>
</file>